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3" r:id="rId4"/>
    <p:sldId id="259" r:id="rId5"/>
    <p:sldId id="258" r:id="rId6"/>
    <p:sldId id="265" r:id="rId7"/>
    <p:sldId id="266" r:id="rId8"/>
    <p:sldId id="267" r:id="rId9"/>
    <p:sldId id="268" r:id="rId10"/>
    <p:sldId id="260" r:id="rId11"/>
    <p:sldId id="26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70" r:id="rId20"/>
    <p:sldId id="273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175" autoAdjust="0"/>
  </p:normalViewPr>
  <p:slideViewPr>
    <p:cSldViewPr snapToGrid="0">
      <p:cViewPr varScale="1">
        <p:scale>
          <a:sx n="77" d="100"/>
          <a:sy n="77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4ACB-E7AA-42E6-AEC8-CC817543FFC2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689C-6A09-4F01-ADC8-08AE870B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Classes are intervals in which data is grouped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Classes are intervals in which data is grouped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A21F-F8FD-4682-94B3-0A99465C8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0EA65-9245-CC4F-FDA2-E5F46F7F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7A2B5-EF73-ECE4-205A-B9E711B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76D7-BE6D-445D-8936-DB170A3A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BED9-3919-3743-D3CE-9C3F6F3E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0804-3ADC-04E8-36D2-922AE5CD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972AD-5875-F517-EE1C-30591444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A3CE7-2063-CF07-D904-FF6EB100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1E86-D3C9-5B54-EF7D-8509FCAC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2B84-1220-3A85-54EE-A1D8ABAD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067D5-6B6E-160A-60CC-D7A7DD9A9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A620D-A2E4-E1F4-F0D5-3CD9B6C8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CE7A-72ED-4F27-3AFB-DB81FE57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E927-51CD-E13F-E61C-614B3898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6B55-8BDA-F3D4-B246-46396A4D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9483-5A18-6154-E105-0BDA53C6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7A78-B306-94B9-782C-5CEA37F2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CF4C-394F-BAF9-82CA-6756C4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C8C0-187C-0BD9-8D17-78155C7B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962BF-D741-3F60-FB0B-559C5A37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ED07-FD01-0179-E66C-85EBBC71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F129C-FE84-64B9-EB71-FA5B32B9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30622-BEC7-9AAB-86FB-922B8110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AB7F-4219-2EBB-6EE0-56D6C311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01C1-B8D6-785D-6AC4-1C3467F7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611C-38B2-4CBA-DA64-799D9784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F68E1-F64C-C061-1932-DEEF27E39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A3F3D-7CF4-3C86-3FAC-BDC547F5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53D7-0587-FDCA-8030-E6B84CFC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1BC73-D48F-2AD9-9A27-83F23A1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12E4-CE5E-065A-5270-90FAB18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3198-1342-7F11-AA18-0EEB8D83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E9F44-97C2-BEB7-0837-B20D1735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A14B1-EAC0-0523-A402-534A797A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EAF19-1326-5FC0-3104-43E178764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03E9C-31C7-2F4F-0AFD-D53CAE48D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D0405-B9BC-D178-69A2-3C081B4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2530A-BD97-ADBE-5312-E53BC721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ECB3D-C4AC-92C6-2B19-63D3D27F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7185-BEA2-362A-9D15-DC8FFA4B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BDECA-774F-3D82-0039-DBECCD0D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826A-BC34-5971-27A7-843A1FF6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622B-5273-6403-B2B9-656F703C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0B622-31AA-B12E-20EE-9A4D3934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609B1-27AC-4A9B-4E92-BE85BCDC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5C00-72E5-A3D2-1FF1-F9B5E338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F488-5BA5-8A28-B62F-2242342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470B-2692-2DDE-269A-B0BC1FC7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E816-A5D3-2B7E-32BD-158ABB92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6A581-FC16-8CBF-FD6D-DA87B4D5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D23AE-E353-35AA-4D74-544C65CE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BADE4-E492-A32A-0161-C2618C93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508F-4F50-3EB2-E989-D1B16370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90728-6186-222C-6FE8-C1F6FB113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959A8-75E4-34AA-FB1A-0E68DC7C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523D-CFF3-3E7E-E9F4-B348D9A2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AF42-64A6-DD41-96B0-EFBFFC44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6955C-2B92-086E-742B-BBE5E003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63D4F-AD89-4E1A-4D06-5330AF1C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EA527-830B-BC1F-2996-279AD8D67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8BE9-05CA-63BF-1FB7-855FAE30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E24F-7273-45A7-8D63-06362B54003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8E34-0890-CB4E-6FD4-0DF367C84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406A-083F-FA12-9096-37A27BBA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03295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3F620A-5A6F-2DD4-5BC3-0762A2B3C5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Combining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/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̄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/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̄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𝑥𝑓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70C0"/>
                            </a:solidFill>
                          </a:rPr>
                          <m:t>​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        , wherein 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x = data values, f = frequency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blipFill>
                <a:blip r:embed="rId3"/>
                <a:stretch>
                  <a:fillRect r="-179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3F0954-B986-067F-2FCB-7A339458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81575"/>
            <a:ext cx="8658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A926-93BF-4D41-511C-B334C079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9550"/>
            <a:ext cx="10515600" cy="4033838"/>
          </a:xfrm>
        </p:spPr>
        <p:txBody>
          <a:bodyPr/>
          <a:lstStyle/>
          <a:p>
            <a:r>
              <a:rPr lang="en-US" dirty="0"/>
              <a:t>Obtaining the median value from a frequency table: use </a:t>
            </a:r>
            <a:r>
              <a:rPr lang="en-US" b="1" dirty="0"/>
              <a:t>cumulative frequency</a:t>
            </a:r>
          </a:p>
          <a:p>
            <a:endParaRPr lang="en-US" b="1" dirty="0"/>
          </a:p>
          <a:p>
            <a:r>
              <a:rPr lang="en-US" dirty="0"/>
              <a:t>Cumulative frequency is the sum of the previous frequencies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76325"/>
            <a:ext cx="9658350" cy="283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275015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41"/>
          <a:stretch/>
        </p:blipFill>
        <p:spPr>
          <a:xfrm>
            <a:off x="933450" y="1076325"/>
            <a:ext cx="9658350" cy="81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42BAC45-E424-79F8-AFCA-DBE958C2B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720180"/>
              </p:ext>
            </p:extLst>
          </p:nvPr>
        </p:nvGraphicFramePr>
        <p:xfrm>
          <a:off x="819153" y="2510706"/>
          <a:ext cx="10515597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4315993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928737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3229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Cumulative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5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30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6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9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51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/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Median is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18.5 , which has a value of </a:t>
                </a:r>
                <a:r>
                  <a:rPr lang="en-US" b="1" dirty="0"/>
                  <a:t>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blipFill>
                <a:blip r:embed="rId3"/>
                <a:stretch>
                  <a:fillRect l="-94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6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</p:spPr>
            <p:txBody>
              <a:bodyPr/>
              <a:lstStyle/>
              <a:p>
                <a:r>
                  <a:rPr lang="en-US" dirty="0"/>
                  <a:t>Multiply each </a:t>
                </a:r>
                <a:r>
                  <a:rPr lang="en-US" i="1" dirty="0"/>
                  <a:t>value </a:t>
                </a:r>
                <a:r>
                  <a:rPr lang="en-US" dirty="0"/>
                  <a:t>x</a:t>
                </a:r>
                <a:r>
                  <a:rPr lang="en-US" i="1" dirty="0"/>
                  <a:t> frequency (to obtain sum of data)</a:t>
                </a:r>
              </a:p>
              <a:p>
                <a:r>
                  <a:rPr lang="en-US" i="1" dirty="0"/>
                  <a:t>Divide by cumulative frequency</a:t>
                </a:r>
              </a:p>
              <a:p>
                <a:r>
                  <a:rPr lang="en-US" i="1" dirty="0"/>
                  <a:t>(0 x 8 ) + (1 x 11) + (2 x 12) + (3 x 3) + (4 x 1) + (5 x 1)   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=1.47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  <a:blipFill>
                <a:blip r:embed="rId2"/>
                <a:stretch>
                  <a:fillRect l="-1043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64"/>
          <a:stretch/>
        </p:blipFill>
        <p:spPr>
          <a:xfrm>
            <a:off x="838200" y="885825"/>
            <a:ext cx="9658350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429456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</p:spPr>
            <p:txBody>
              <a:bodyPr/>
              <a:lstStyle/>
              <a:p>
                <a:r>
                  <a:rPr lang="en-US" dirty="0"/>
                  <a:t>Multiply each </a:t>
                </a:r>
                <a:r>
                  <a:rPr lang="en-US" i="1" dirty="0"/>
                  <a:t>value </a:t>
                </a:r>
                <a:r>
                  <a:rPr lang="en-US" dirty="0"/>
                  <a:t>x</a:t>
                </a:r>
                <a:r>
                  <a:rPr lang="en-US" i="1" dirty="0"/>
                  <a:t> frequency (to obtain sum of data)</a:t>
                </a:r>
              </a:p>
              <a:p>
                <a:r>
                  <a:rPr lang="en-US" i="1" dirty="0"/>
                  <a:t>Divide by cumulative frequency</a:t>
                </a:r>
              </a:p>
              <a:p>
                <a:r>
                  <a:rPr lang="en-US" i="1" dirty="0"/>
                  <a:t>(0 x 8 ) + (1 x 11) + (2 x 12) + (3 x 3) + (4 x 1) + (5 x 1)   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  <a:blipFill>
                <a:blip r:embed="rId2"/>
                <a:stretch>
                  <a:fillRect l="-1043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64"/>
          <a:stretch/>
        </p:blipFill>
        <p:spPr>
          <a:xfrm>
            <a:off x="838200" y="885825"/>
            <a:ext cx="9658350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329062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0F269-AD77-00DA-6C9C-E432724B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23565"/>
            <a:ext cx="9639300" cy="185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150" y="2905124"/>
                <a:ext cx="10515600" cy="5114926"/>
              </a:xfrm>
              <a:solidFill>
                <a:schemeClr val="bg1"/>
              </a:solidFill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i="1" dirty="0"/>
                  <a:t>(1 x 7) + (2 x p) + (3 x 2)</a:t>
                </a:r>
              </a:p>
              <a:p>
                <a:r>
                  <a:rPr lang="en-US" i="1" dirty="0"/>
                  <a:t>Cumulative frequency : 7 + p + 2 = 2 + p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, </a:t>
                </a:r>
                <a:br>
                  <a:rPr lang="en-US" i="1" dirty="0"/>
                </a:br>
                <a:br>
                  <a:rPr lang="en-US" i="1" dirty="0"/>
                </a:br>
                <a:r>
                  <a:rPr lang="en-US" i="1" dirty="0"/>
                  <a:t>1.5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i="1" dirty="0"/>
                  <a:t>1.5(9+p) = 7 + 2p + 6</a:t>
                </a:r>
              </a:p>
              <a:p>
                <a:endParaRPr lang="en-US" i="1" dirty="0"/>
              </a:p>
              <a:p>
                <a:r>
                  <a:rPr lang="en-US" i="1" dirty="0"/>
                  <a:t>13.5 + 1.5p = 13 + 2p</a:t>
                </a:r>
              </a:p>
              <a:p>
                <a:pPr marL="0" indent="0">
                  <a:buNone/>
                </a:pPr>
                <a:r>
                  <a:rPr lang="en-US" i="1" dirty="0"/>
                  <a:t>      (subtract 1.5p from both sides)</a:t>
                </a:r>
              </a:p>
              <a:p>
                <a:r>
                  <a:rPr lang="en-US" i="1" dirty="0"/>
                  <a:t>0.5p = 0.5</a:t>
                </a:r>
              </a:p>
              <a:p>
                <a:endParaRPr lang="en-US" i="1" dirty="0"/>
              </a:p>
              <a:p>
                <a:r>
                  <a:rPr lang="en-US" i="1" dirty="0"/>
                  <a:t>P= 1</a:t>
                </a:r>
                <a:br>
                  <a:rPr lang="en-US" i="1" dirty="0"/>
                </a:b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150" y="2905124"/>
                <a:ext cx="10515600" cy="5114926"/>
              </a:xfrm>
              <a:blipFill>
                <a:blip r:embed="rId3"/>
                <a:stretch>
                  <a:fillRect l="-754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1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0F269-AD77-00DA-6C9C-E432724B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923565"/>
            <a:ext cx="9639300" cy="185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46E3D-B268-B991-CB3B-8B33B581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AB2F3A5-BEE9-9634-2074-834D1288C7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43074"/>
                <a:ext cx="10515600" cy="51149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𝑣𝑎𝑙𝑢𝑒𝑠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i="1" dirty="0"/>
                  <a:t>(1 x 7) + (2 x p) + (3 x 2)</a:t>
                </a:r>
              </a:p>
              <a:p>
                <a:r>
                  <a:rPr lang="en-US" i="1" dirty="0"/>
                  <a:t>Cumulative frequency : 7 + p + 2 = 2 + p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, </a:t>
                </a:r>
                <a:br>
                  <a:rPr lang="en-US" i="1" dirty="0"/>
                </a:br>
                <a:br>
                  <a:rPr lang="en-US" i="1" dirty="0"/>
                </a:br>
                <a:r>
                  <a:rPr lang="en-US" i="1" dirty="0"/>
                  <a:t>1.5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i="1" dirty="0"/>
                  <a:t>1.5(9+p) = 7 + 2p + 6</a:t>
                </a:r>
              </a:p>
              <a:p>
                <a:endParaRPr lang="en-US" i="1" dirty="0"/>
              </a:p>
              <a:p>
                <a:r>
                  <a:rPr lang="en-US" i="1" dirty="0"/>
                  <a:t>13.5 + 1.5p = 13 + 2p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/>
                  <a:t>      (subtract 1.5p from both sides)</a:t>
                </a:r>
              </a:p>
              <a:p>
                <a:r>
                  <a:rPr lang="en-US" i="1" dirty="0"/>
                  <a:t>0.5p = 0.5</a:t>
                </a:r>
              </a:p>
              <a:p>
                <a:endParaRPr lang="en-US" i="1" dirty="0"/>
              </a:p>
              <a:p>
                <a:r>
                  <a:rPr lang="en-US" i="1" dirty="0"/>
                  <a:t>P= 1</a:t>
                </a:r>
                <a:br>
                  <a:rPr lang="en-US" i="1" dirty="0"/>
                </a:br>
                <a:endParaRPr lang="en-US" i="1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AB2F3A5-BEE9-9634-2074-834D1288C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3074"/>
                <a:ext cx="10515600" cy="5114926"/>
              </a:xfrm>
              <a:prstGeom prst="rect">
                <a:avLst/>
              </a:prstGeom>
              <a:blipFill>
                <a:blip r:embed="rId3"/>
                <a:stretch>
                  <a:fillRect l="-754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5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E3B06F-F92C-1BCB-55CD-C4D585339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4831"/>
            <a:ext cx="9533200" cy="423306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12</a:t>
            </a:r>
          </a:p>
        </p:txBody>
      </p:sp>
    </p:spTree>
    <p:extLst>
      <p:ext uri="{BB962C8B-B14F-4D97-AF65-F5344CB8AC3E}">
        <p14:creationId xmlns:p14="http://schemas.microsoft.com/office/powerpoint/2010/main" val="236952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E5879-C0BE-4C8B-F60C-815B9056C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0" y="1070491"/>
            <a:ext cx="7874000" cy="5602655"/>
          </a:xfrm>
        </p:spPr>
      </p:pic>
    </p:spTree>
    <p:extLst>
      <p:ext uri="{BB962C8B-B14F-4D97-AF65-F5344CB8AC3E}">
        <p14:creationId xmlns:p14="http://schemas.microsoft.com/office/powerpoint/2010/main" val="419964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4800" dirty="0"/>
              <a:t>Measuring quartiles and percentiles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Page. 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87262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81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Steps to finding quartile or percentile:</a:t>
                </a:r>
              </a:p>
              <a:p>
                <a:r>
                  <a:rPr lang="en-US" dirty="0"/>
                  <a:t>Calculate the cumulative frequency (sum of all frequencies :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 position of the percentile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Find the class where the percentile </a:t>
                </a:r>
                <a:r>
                  <a:rPr lang="en-US" i="1" dirty="0"/>
                  <a:t>P </a:t>
                </a:r>
                <a:r>
                  <a:rPr lang="en-US" dirty="0"/>
                  <a:t>is located using:</a:t>
                </a:r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𝐷𝑒𝑠𝑖𝑟𝑒𝑑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>
                    <a:solidFill>
                      <a:srgbClr val="00B050"/>
                    </a:solidFill>
                  </a:rPr>
                  <a:t>L</a:t>
                </a:r>
                <a:r>
                  <a:rPr lang="en-US" dirty="0"/>
                  <a:t> = lower boundary of the class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= cumulative frequency of the </a:t>
                </a:r>
                <a:r>
                  <a:rPr lang="en-US" u="sng" dirty="0"/>
                  <a:t>Previous class</a:t>
                </a:r>
              </a:p>
              <a:p>
                <a:pPr marL="914400" lvl="2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f</a:t>
                </a:r>
                <a:r>
                  <a:rPr lang="en-US" i="1" dirty="0"/>
                  <a:t> =</a:t>
                </a:r>
                <a:r>
                  <a:rPr lang="en-US" dirty="0"/>
                  <a:t> frequency of the class containing the desired position</a:t>
                </a:r>
              </a:p>
              <a:p>
                <a:pPr marL="914400" lvl="2" indent="0">
                  <a:buNone/>
                </a:pPr>
                <a:r>
                  <a:rPr lang="en-US" i="1" dirty="0"/>
                  <a:t>w = width of the class </a:t>
                </a:r>
                <a:r>
                  <a:rPr lang="en-US" sz="1400" i="1" dirty="0"/>
                  <a:t>(largest – smallest values)</a:t>
                </a:r>
              </a:p>
              <a:p>
                <a:pPr marL="914400" lvl="2" indent="0">
                  <a:buNone/>
                </a:pPr>
                <a:endParaRPr lang="en-US" sz="1400" i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44006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Steps to finding quartile or percentile:</a:t>
                </a:r>
              </a:p>
              <a:p>
                <a:r>
                  <a:rPr lang="en-US" dirty="0"/>
                  <a:t>Calculate the cumulative frequency (sum of all frequencies :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 position of the percentile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Find the class where the percentile </a:t>
                </a:r>
                <a:r>
                  <a:rPr lang="en-US" i="1" dirty="0"/>
                  <a:t>P </a:t>
                </a:r>
                <a:r>
                  <a:rPr lang="en-US" dirty="0"/>
                  <a:t>is located using:</a:t>
                </a:r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𝐷𝑒𝑠𝑖𝑟𝑒𝑑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>
                    <a:solidFill>
                      <a:srgbClr val="00B050"/>
                    </a:solidFill>
                  </a:rPr>
                  <a:t>L</a:t>
                </a:r>
                <a:r>
                  <a:rPr lang="en-US" dirty="0"/>
                  <a:t> = lower boundary of the class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= cumulative frequency of the </a:t>
                </a:r>
                <a:r>
                  <a:rPr lang="en-US" u="sng" dirty="0"/>
                  <a:t>Previous class</a:t>
                </a:r>
              </a:p>
              <a:p>
                <a:pPr marL="914400" lvl="2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f</a:t>
                </a:r>
                <a:r>
                  <a:rPr lang="en-US" i="1" dirty="0"/>
                  <a:t> =</a:t>
                </a:r>
                <a:r>
                  <a:rPr lang="en-US" dirty="0"/>
                  <a:t> frequency of the class containing the desired position</a:t>
                </a:r>
              </a:p>
              <a:p>
                <a:pPr marL="914400" lvl="2" indent="0">
                  <a:buNone/>
                </a:pPr>
                <a:r>
                  <a:rPr lang="en-US" i="1" dirty="0"/>
                  <a:t>w = width of the class </a:t>
                </a:r>
                <a:r>
                  <a:rPr lang="en-US" sz="1400" i="1" dirty="0"/>
                  <a:t>(largest – smallest values)</a:t>
                </a:r>
                <a:endParaRPr lang="en-US" i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79252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6B9D5AF-BA23-0FDC-2229-3242E238AA57}"/>
              </a:ext>
            </a:extLst>
          </p:cNvPr>
          <p:cNvSpPr/>
          <p:nvPr/>
        </p:nvSpPr>
        <p:spPr>
          <a:xfrm>
            <a:off x="3476444" y="1130060"/>
            <a:ext cx="3260785" cy="474453"/>
          </a:xfrm>
          <a:prstGeom prst="wedgeRoundRectCallout">
            <a:avLst>
              <a:gd name="adj1" fmla="val -76412"/>
              <a:gd name="adj2" fmla="val 515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sum of all data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6AFDB0-80DA-ACA6-8E08-9DA6A764F819}"/>
              </a:ext>
            </a:extLst>
          </p:cNvPr>
          <p:cNvSpPr/>
          <p:nvPr/>
        </p:nvSpPr>
        <p:spPr>
          <a:xfrm>
            <a:off x="3476444" y="2095038"/>
            <a:ext cx="3260785" cy="474453"/>
          </a:xfrm>
          <a:prstGeom prst="wedgeRoundRectCallout">
            <a:avLst>
              <a:gd name="adj1" fmla="val -79322"/>
              <a:gd name="adj2" fmla="val -338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number of data values.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49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216729-FDF7-1FE7-4096-76579CD4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352" y="1523699"/>
            <a:ext cx="6638378" cy="453204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6475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514" y="942779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88663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514" y="942779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E85E4-EC4B-7DF9-598C-C13E55CA2425}"/>
              </a:ext>
            </a:extLst>
          </p:cNvPr>
          <p:cNvSpPr txBox="1"/>
          <p:nvPr/>
        </p:nvSpPr>
        <p:spPr>
          <a:xfrm>
            <a:off x="838200" y="5693434"/>
            <a:ext cx="10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{39,39,39,40,40,40,40,40,40,40,40,40,40,40,40,40,40,40,40,40,41,…..}</a:t>
            </a:r>
          </a:p>
        </p:txBody>
      </p:sp>
    </p:spTree>
    <p:extLst>
      <p:ext uri="{BB962C8B-B14F-4D97-AF65-F5344CB8AC3E}">
        <p14:creationId xmlns:p14="http://schemas.microsoft.com/office/powerpoint/2010/main" val="23582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3" y="889771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E85E4-EC4B-7DF9-598C-C13E55CA2425}"/>
              </a:ext>
            </a:extLst>
          </p:cNvPr>
          <p:cNvSpPr txBox="1"/>
          <p:nvPr/>
        </p:nvSpPr>
        <p:spPr>
          <a:xfrm>
            <a:off x="838200" y="5693434"/>
            <a:ext cx="10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{39,39,39,40,40,40,40,40,40,40,40,40,40,40,40,40,40,40,40,40,41,…..}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0171E-7939-B0B8-2D72-943A5459B0B6}"/>
              </a:ext>
            </a:extLst>
          </p:cNvPr>
          <p:cNvSpPr txBox="1"/>
          <p:nvPr/>
        </p:nvSpPr>
        <p:spPr>
          <a:xfrm>
            <a:off x="8686800" y="5503652"/>
            <a:ext cx="313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&gt;&gt; Page 7.</a:t>
            </a:r>
          </a:p>
        </p:txBody>
      </p:sp>
    </p:spTree>
    <p:extLst>
      <p:ext uri="{BB962C8B-B14F-4D97-AF65-F5344CB8AC3E}">
        <p14:creationId xmlns:p14="http://schemas.microsoft.com/office/powerpoint/2010/main" val="250335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75B26A21-BDB7-5180-CA95-E82A3BB9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424"/>
            <a:ext cx="8121768" cy="456087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27D86-043E-3DE4-DC18-BEA03D5C45B6}"/>
              </a:ext>
            </a:extLst>
          </p:cNvPr>
          <p:cNvSpPr txBox="1"/>
          <p:nvPr/>
        </p:nvSpPr>
        <p:spPr>
          <a:xfrm>
            <a:off x="6408915" y="1690688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24192-3FDB-D30D-FD9F-3519178C1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-323" r="1317" b="1332"/>
          <a:stretch/>
        </p:blipFill>
        <p:spPr>
          <a:xfrm>
            <a:off x="0" y="1161331"/>
            <a:ext cx="6408915" cy="4820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1161-3B4D-0EBE-6D65-AAD66F4E49C9}"/>
              </a:ext>
            </a:extLst>
          </p:cNvPr>
          <p:cNvSpPr txBox="1"/>
          <p:nvPr/>
        </p:nvSpPr>
        <p:spPr>
          <a:xfrm>
            <a:off x="6408915" y="1690688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805</Words>
  <Application>Microsoft Office PowerPoint</Application>
  <PresentationFormat>Widescreen</PresentationFormat>
  <Paragraphs>130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Söhne</vt:lpstr>
      <vt:lpstr>Office Theme</vt:lpstr>
      <vt:lpstr>2 Measures of location and spread  pg. 5</vt:lpstr>
      <vt:lpstr>PowerPoint Presentation</vt:lpstr>
      <vt:lpstr>PowerPoint Presentation</vt:lpstr>
      <vt:lpstr>2 types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quartiles and percentiles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129</cp:revision>
  <dcterms:created xsi:type="dcterms:W3CDTF">2023-09-11T19:48:59Z</dcterms:created>
  <dcterms:modified xsi:type="dcterms:W3CDTF">2023-09-16T20:38:22Z</dcterms:modified>
</cp:coreProperties>
</file>